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1" r:id="rId4"/>
    <p:sldId id="263" r:id="rId5"/>
    <p:sldId id="258" r:id="rId6"/>
    <p:sldId id="274" r:id="rId7"/>
    <p:sldId id="264" r:id="rId8"/>
    <p:sldId id="265" r:id="rId9"/>
    <p:sldId id="266" r:id="rId10"/>
    <p:sldId id="275" r:id="rId11"/>
    <p:sldId id="267" r:id="rId12"/>
    <p:sldId id="268" r:id="rId13"/>
    <p:sldId id="270" r:id="rId14"/>
    <p:sldId id="271" r:id="rId15"/>
    <p:sldId id="272" r:id="rId16"/>
    <p:sldId id="273" r:id="rId17"/>
    <p:sldId id="25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460CD5-518F-8A5C-768C-E1C3749F51D5}" v="85" dt="2025-04-08T00:15:56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88569CE-64C9-4D01-94C3-A6782B72D5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</a14:imgLayer>
                </a14:imgProps>
              </a:ext>
            </a:extLst>
          </a:blip>
          <a:srcRect l="3215" t="7683" r="25459" b="70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7B6A57-9E34-43AF-9823-3473EA1FD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551" y="711199"/>
            <a:ext cx="8676222" cy="3200400"/>
          </a:xfrm>
        </p:spPr>
        <p:txBody>
          <a:bodyPr/>
          <a:lstStyle/>
          <a:p>
            <a:r>
              <a:rPr lang="da-DK" dirty="0"/>
              <a:t>SÈrie de Balmer de l’hidrogen atÒmic 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D23791-8FA9-4411-81FC-5D23B21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551" y="4051299"/>
            <a:ext cx="8676222" cy="1905000"/>
          </a:xfrm>
        </p:spPr>
        <p:txBody>
          <a:bodyPr/>
          <a:lstStyle/>
          <a:p>
            <a:r>
              <a:rPr lang="en-US" dirty="0"/>
              <a:t>Albert </a:t>
            </a:r>
            <a:r>
              <a:rPr lang="en-US" dirty="0" err="1"/>
              <a:t>Montané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Roger </a:t>
            </a:r>
            <a:r>
              <a:rPr lang="en-US" dirty="0" err="1"/>
              <a:t>Rovira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684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95B54B-2D60-4BF0-88B7-0AEF87264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39226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Constants de Balmer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B441780A-54B1-406F-98F7-83FC3D9E4BC6}"/>
                  </a:ext>
                </a:extLst>
              </p:cNvPr>
              <p:cNvSpPr txBox="1"/>
              <p:nvPr/>
            </p:nvSpPr>
            <p:spPr>
              <a:xfrm>
                <a:off x="1767840" y="2480181"/>
                <a:ext cx="8361680" cy="6047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  <m:t>300</m:t>
                              </m:r>
                            </m:sub>
                          </m:sSub>
                        </m:sub>
                      </m:sSub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362.1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±0.2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  →  0.06%; 13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B441780A-54B1-406F-98F7-83FC3D9E4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840" y="2480181"/>
                <a:ext cx="8361680" cy="6047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3880DC5D-C8AF-4FEE-A4AF-8376695F9A33}"/>
                  </a:ext>
                </a:extLst>
              </p:cNvPr>
              <p:cNvSpPr txBox="1"/>
              <p:nvPr/>
            </p:nvSpPr>
            <p:spPr>
              <a:xfrm>
                <a:off x="1544320" y="3168258"/>
                <a:ext cx="8361682" cy="6047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s-ES" sz="3600" i="1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</m:sub>
                      </m:sSub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365.7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±1.1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  →  0.3%;  1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3880DC5D-C8AF-4FEE-A4AF-8376695F9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320" y="3168258"/>
                <a:ext cx="8361682" cy="6047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DD32760-9CA3-4680-86EE-176B28EFFF45}"/>
                  </a:ext>
                </a:extLst>
              </p:cNvPr>
              <p:cNvSpPr txBox="1"/>
              <p:nvPr/>
            </p:nvSpPr>
            <p:spPr>
              <a:xfrm>
                <a:off x="2761205" y="4810760"/>
                <a:ext cx="6374950" cy="604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𝑉𝑎𝑙𝑜𝑟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𝑡𝑒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ò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𝑟𝑖𝑐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s-E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  <m:t>𝑡𝑒𝑜</m:t>
                              </m:r>
                            </m:sub>
                          </m:sSub>
                        </m:sub>
                      </m:sSub>
                      <m:r>
                        <a:rPr lang="es-E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364.6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DD32760-9CA3-4680-86EE-176B28EFF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205" y="4810760"/>
                <a:ext cx="6374950" cy="6045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30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F87C9-D4CC-FB3E-CF35-72C496E0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Font </a:t>
            </a:r>
            <a:r>
              <a:rPr lang="es-ES" dirty="0" err="1"/>
              <a:t>d’error</a:t>
            </a:r>
            <a:r>
              <a:rPr lang="es-ES" dirty="0"/>
              <a:t>: </a:t>
            </a:r>
            <a:r>
              <a:rPr lang="es-ES" dirty="0" err="1"/>
              <a:t>paS</a:t>
            </a:r>
            <a:r>
              <a:rPr lang="es-ES" dirty="0"/>
              <a:t> de la </a:t>
            </a:r>
            <a:r>
              <a:rPr lang="es-ES" dirty="0" err="1"/>
              <a:t>xarxa</a:t>
            </a:r>
            <a:r>
              <a:rPr lang="es-ES" dirty="0"/>
              <a:t> de </a:t>
            </a:r>
            <a:r>
              <a:rPr lang="es-ES" dirty="0" err="1"/>
              <a:t>difracciÓ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00DCCACD-2381-48A5-B19E-E78C5FAC81BB}"/>
                  </a:ext>
                </a:extLst>
              </p:cNvPr>
              <p:cNvSpPr txBox="1"/>
              <p:nvPr/>
            </p:nvSpPr>
            <p:spPr>
              <a:xfrm>
                <a:off x="1618151" y="2945347"/>
                <a:ext cx="336406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·</m:t>
                    </m:r>
                    <m:r>
                      <m:rPr>
                        <m:sty m:val="p"/>
                      </m:rPr>
                      <a:rPr lang="es-E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s-E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s-ES" sz="3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s-ES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ES" sz="3600" dirty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es-ES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l-GR" sz="3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s-E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00DCCACD-2381-48A5-B19E-E78C5FAC8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151" y="2945347"/>
                <a:ext cx="3364062" cy="553998"/>
              </a:xfrm>
              <a:prstGeom prst="rect">
                <a:avLst/>
              </a:prstGeom>
              <a:blipFill>
                <a:blip r:embed="rId2"/>
                <a:stretch>
                  <a:fillRect t="-25275" b="-49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9C73185-6F1F-4EDE-BCBF-CCAC5A23268D}"/>
                  </a:ext>
                </a:extLst>
              </p:cNvPr>
              <p:cNvSpPr txBox="1"/>
              <p:nvPr/>
            </p:nvSpPr>
            <p:spPr>
              <a:xfrm>
                <a:off x="1506601" y="3789403"/>
                <a:ext cx="2562625" cy="1145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36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s-ES" sz="3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ES" sz="3600" i="1" dirty="0">
                                  <a:latin typeface="Cambria Math" panose="02040503050406030204" pitchFamily="18" charset="0"/>
                                </a:rPr>
                                <m:t>𝑡𝑒𝑜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es-ES" sz="36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36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3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3600" i="1" dirty="0">
                                          <a:latin typeface="Cambria Math" panose="02040503050406030204" pitchFamily="18" charset="0"/>
                                        </a:rPr>
                                        <m:t>β</m:t>
                                      </m:r>
                                    </m:e>
                                    <m:sub>
                                      <m:r>
                                        <a:rPr lang="es-ES" sz="3600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s-E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9C73185-6F1F-4EDE-BCBF-CCAC5A232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01" y="3789403"/>
                <a:ext cx="2562625" cy="1145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C0BE070-0EFD-461E-81C9-B7532E592C54}"/>
                  </a:ext>
                </a:extLst>
              </p:cNvPr>
              <p:cNvSpPr txBox="1"/>
              <p:nvPr/>
            </p:nvSpPr>
            <p:spPr>
              <a:xfrm>
                <a:off x="6530378" y="3147095"/>
                <a:ext cx="5493107" cy="563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600</m:t>
                          </m:r>
                        </m:sub>
                        <m:sup>
                          <m:r>
                            <a:rPr lang="es-E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s-E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=(600.2</m:t>
                      </m:r>
                      <m:r>
                        <a:rPr lang="es-ES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±0.7)</m:t>
                      </m:r>
                      <m:r>
                        <a:rPr lang="es-ES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s-E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s-E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s-E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C0BE070-0EFD-461E-81C9-B7532E592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378" y="3147095"/>
                <a:ext cx="5493107" cy="563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36FB887A-2BBA-4478-ABDE-CE46DC3360CE}"/>
                  </a:ext>
                </a:extLst>
              </p:cNvPr>
              <p:cNvSpPr txBox="1"/>
              <p:nvPr/>
            </p:nvSpPr>
            <p:spPr>
              <a:xfrm>
                <a:off x="6530378" y="4080411"/>
                <a:ext cx="5493107" cy="563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300</m:t>
                          </m:r>
                        </m:sub>
                        <m:sup>
                          <m:r>
                            <a:rPr lang="es-E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s-E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=(297.</m:t>
                      </m:r>
                      <m:r>
                        <a:rPr lang="es-ES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s-ES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±0.2)</m:t>
                      </m:r>
                      <m:r>
                        <a:rPr lang="es-ES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s-E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s-E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s-E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36FB887A-2BBA-4478-ABDE-CE46DC336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378" y="4080411"/>
                <a:ext cx="5493107" cy="5638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9838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A9E30-4E73-365C-7099-70A3B032F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800" dirty="0"/>
              <a:t>RESULTAT CORREGIT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8F4E69D-C5CC-40BA-9A6A-E3A4BEC445F4}"/>
                  </a:ext>
                </a:extLst>
              </p:cNvPr>
              <p:cNvSpPr txBox="1"/>
              <p:nvPr/>
            </p:nvSpPr>
            <p:spPr>
              <a:xfrm>
                <a:off x="1987379" y="2759434"/>
                <a:ext cx="8361682" cy="6234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  <m:t>298</m:t>
                              </m:r>
                            </m:sub>
                          </m:sSub>
                        </m:sub>
                      </m:sSub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364.7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±0.2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  →  0.06%;  1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8F4E69D-C5CC-40BA-9A6A-E3A4BEC44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379" y="2759434"/>
                <a:ext cx="8361682" cy="6234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0FC18786-2209-4DAC-A9C6-99EB9B135183}"/>
                  </a:ext>
                </a:extLst>
              </p:cNvPr>
              <p:cNvSpPr txBox="1"/>
              <p:nvPr/>
            </p:nvSpPr>
            <p:spPr>
              <a:xfrm>
                <a:off x="1987379" y="4041010"/>
                <a:ext cx="8361680" cy="6047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  <m:t>300</m:t>
                              </m:r>
                            </m:sub>
                          </m:sSub>
                        </m:sub>
                      </m:sSub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362.1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±0.2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  →  0.06%; 13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0FC18786-2209-4DAC-A9C6-99EB9B135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379" y="4041010"/>
                <a:ext cx="8361680" cy="6047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062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A0F7A-3315-3105-AF1F-13E0BF95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49344"/>
            <a:ext cx="9905998" cy="1454870"/>
          </a:xfrm>
        </p:spPr>
        <p:txBody>
          <a:bodyPr>
            <a:normAutofit/>
          </a:bodyPr>
          <a:lstStyle/>
          <a:p>
            <a:pPr algn="ctr"/>
            <a:r>
              <a:rPr lang="es-ES" sz="4800" dirty="0"/>
              <a:t>Font </a:t>
            </a:r>
            <a:r>
              <a:rPr lang="es-ES" sz="4800" dirty="0" err="1"/>
              <a:t>d’error</a:t>
            </a:r>
            <a:r>
              <a:rPr lang="es-ES" sz="4800" dirty="0"/>
              <a:t>: 2n </a:t>
            </a:r>
            <a:r>
              <a:rPr lang="es-ES" sz="4800" dirty="0" err="1"/>
              <a:t>ordre</a:t>
            </a:r>
            <a:endParaRPr lang="es-ES" sz="4800" dirty="0"/>
          </a:p>
        </p:txBody>
      </p:sp>
      <p:pic>
        <p:nvPicPr>
          <p:cNvPr id="3" name="Imagen 2" descr="Tabla&#10;&#10;El contenido generado por inteligencia artificial puede ser incorrecto.">
            <a:extLst>
              <a:ext uri="{FF2B5EF4-FFF2-40B4-BE49-F238E27FC236}">
                <a16:creationId xmlns:a16="http://schemas.microsoft.com/office/drawing/2014/main" id="{A857F422-3FB9-7B8A-1AF6-29AD08ED8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71" y="2738437"/>
            <a:ext cx="5029200" cy="1381125"/>
          </a:xfrm>
          <a:prstGeom prst="rect">
            <a:avLst/>
          </a:prstGeom>
        </p:spPr>
      </p:pic>
      <p:pic>
        <p:nvPicPr>
          <p:cNvPr id="4" name="Imagen 3" descr="Tabla&#10;&#10;El contenido generado por inteligencia artificial puede ser incorrecto.">
            <a:extLst>
              <a:ext uri="{FF2B5EF4-FFF2-40B4-BE49-F238E27FC236}">
                <a16:creationId xmlns:a16="http://schemas.microsoft.com/office/drawing/2014/main" id="{02117A83-C7A8-9D18-E6BA-85CD04926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619" y="2924175"/>
            <a:ext cx="4295775" cy="1009650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E31FDBA8-0E20-5970-F4D2-6F5A038A0DAD}"/>
              </a:ext>
            </a:extLst>
          </p:cNvPr>
          <p:cNvSpPr/>
          <p:nvPr/>
        </p:nvSpPr>
        <p:spPr>
          <a:xfrm>
            <a:off x="6331609" y="3181366"/>
            <a:ext cx="1032075" cy="48227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9062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F1643B-8D1B-A2FE-814C-26AD215A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800" dirty="0" err="1"/>
              <a:t>ComparaciÓ</a:t>
            </a:r>
            <a:r>
              <a:rPr lang="es-ES" sz="4800" dirty="0"/>
              <a:t> 1r vs 2n </a:t>
            </a:r>
            <a:r>
              <a:rPr lang="es-ES" sz="4800" dirty="0" err="1"/>
              <a:t>ordre</a:t>
            </a:r>
            <a:endParaRPr lang="es-E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7EDBB62E-A707-4A6D-92D4-39012CF5991B}"/>
                  </a:ext>
                </a:extLst>
              </p:cNvPr>
              <p:cNvSpPr txBox="1"/>
              <p:nvPr/>
            </p:nvSpPr>
            <p:spPr>
              <a:xfrm>
                <a:off x="1844039" y="3117280"/>
                <a:ext cx="8361682" cy="6234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  <m:t>600′</m:t>
                              </m:r>
                            </m:sub>
                          </m:sSub>
                        </m:sub>
                      </m:sSub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364.7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±0.2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  →  0.06%;  1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7EDBB62E-A707-4A6D-92D4-39012CF59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039" y="3117280"/>
                <a:ext cx="8361682" cy="6234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F3A0F381-3CDC-4E27-AAF0-E14DBC6FBB9B}"/>
                  </a:ext>
                </a:extLst>
              </p:cNvPr>
              <p:cNvSpPr txBox="1"/>
              <p:nvPr/>
            </p:nvSpPr>
            <p:spPr>
              <a:xfrm>
                <a:off x="1842939" y="4195407"/>
                <a:ext cx="8361682" cy="6047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s-ES" sz="3600" i="1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</m:sub>
                      </m:sSub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365.7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±1.1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  →  0.3%;  1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F3A0F381-3CDC-4E27-AAF0-E14DBC6FB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939" y="4195407"/>
                <a:ext cx="8361682" cy="6047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336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FBCE5-92E6-F31B-394B-2C284946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EnergIa</a:t>
            </a:r>
            <a:r>
              <a:rPr lang="es-ES" dirty="0"/>
              <a:t> </a:t>
            </a:r>
            <a:r>
              <a:rPr lang="es-ES" dirty="0" err="1"/>
              <a:t>d’ionitzaciÓ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FFF4601-7E19-EF0E-F737-A466DE393458}"/>
                  </a:ext>
                </a:extLst>
              </p:cNvPr>
              <p:cNvSpPr txBox="1"/>
              <p:nvPr/>
            </p:nvSpPr>
            <p:spPr>
              <a:xfrm>
                <a:off x="1320800" y="2783840"/>
                <a:ext cx="6471920" cy="69967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298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298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13.598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∓0.007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FFF4601-7E19-EF0E-F737-A466DE393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800" y="2783840"/>
                <a:ext cx="6471920" cy="6996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FC8AEB54-C72C-8A86-7652-CA2B52EBC0BE}"/>
                  </a:ext>
                </a:extLst>
              </p:cNvPr>
              <p:cNvSpPr txBox="1"/>
              <p:nvPr/>
            </p:nvSpPr>
            <p:spPr>
              <a:xfrm>
                <a:off x="1508760" y="3993561"/>
                <a:ext cx="6096000" cy="7089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600′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600′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13.598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∓0.007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FC8AEB54-C72C-8A86-7652-CA2B52EB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3993561"/>
                <a:ext cx="6096000" cy="7089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CBA8A6F-B5E8-EE2E-AFA7-9DB5A34E0B62}"/>
                  </a:ext>
                </a:extLst>
              </p:cNvPr>
              <p:cNvSpPr txBox="1"/>
              <p:nvPr/>
            </p:nvSpPr>
            <p:spPr>
              <a:xfrm>
                <a:off x="1508760" y="5154584"/>
                <a:ext cx="6096000" cy="7089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600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600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13.5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∓0.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CBA8A6F-B5E8-EE2E-AFA7-9DB5A34E0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5154584"/>
                <a:ext cx="6096000" cy="7089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32D3D73-D5E0-174D-F7B9-4E66E58AAA02}"/>
                  </a:ext>
                </a:extLst>
              </p:cNvPr>
              <p:cNvSpPr txBox="1"/>
              <p:nvPr/>
            </p:nvSpPr>
            <p:spPr>
              <a:xfrm>
                <a:off x="6096000" y="3563026"/>
                <a:ext cx="6096000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𝑡𝑒𝑜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13.598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32D3D73-D5E0-174D-F7B9-4E66E58AA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63026"/>
                <a:ext cx="6096000" cy="394532"/>
              </a:xfrm>
              <a:prstGeom prst="rect">
                <a:avLst/>
              </a:prstGeom>
              <a:blipFill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742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1C789-E1A0-5C71-8CD1-1ECD8B89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93395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737B9-F2D8-44F6-ACF1-105BB75E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PREGUNTA</a:t>
            </a:r>
          </a:p>
        </p:txBody>
      </p:sp>
    </p:spTree>
    <p:extLst>
      <p:ext uri="{BB962C8B-B14F-4D97-AF65-F5344CB8AC3E}">
        <p14:creationId xmlns:p14="http://schemas.microsoft.com/office/powerpoint/2010/main" val="3542953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7BCA46-21D7-7735-756D-616012401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3839"/>
            <a:ext cx="6123545" cy="3530321"/>
          </a:xfrm>
        </p:spPr>
        <p:txBody>
          <a:bodyPr>
            <a:normAutofit/>
          </a:bodyPr>
          <a:lstStyle/>
          <a:p>
            <a:pPr algn="ctr"/>
            <a:r>
              <a:rPr lang="es-ES" sz="4800" dirty="0"/>
              <a:t>ESPECTRE ATÒMIC D’EMISIÓ</a:t>
            </a:r>
          </a:p>
        </p:txBody>
      </p:sp>
      <p:pic>
        <p:nvPicPr>
          <p:cNvPr id="1026" name="Picture 2" descr="Espectroscopía y espectros">
            <a:extLst>
              <a:ext uri="{FF2B5EF4-FFF2-40B4-BE49-F238E27FC236}">
                <a16:creationId xmlns:a16="http://schemas.microsoft.com/office/drawing/2014/main" id="{73A66B0A-F49C-D1C2-8470-FF0C97815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7892"/>
            <a:ext cx="6035553" cy="606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614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BD963F-1FC3-F2AC-2846-BFCB98D91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6388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s-ES" sz="4800" dirty="0" err="1"/>
              <a:t>ObJECTIUS</a:t>
            </a:r>
            <a:endParaRPr lang="es-E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919799-733B-A4B8-3354-502B0AE58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46419"/>
            <a:ext cx="9905998" cy="3124201"/>
          </a:xfrm>
        </p:spPr>
        <p:txBody>
          <a:bodyPr/>
          <a:lstStyle/>
          <a:p>
            <a:r>
              <a:rPr lang="es-ES" sz="2800" dirty="0"/>
              <a:t>Verificar la formula de Balmer</a:t>
            </a:r>
          </a:p>
          <a:p>
            <a:endParaRPr lang="es-ES" sz="2800" dirty="0"/>
          </a:p>
          <a:p>
            <a:endParaRPr lang="es-ES" sz="2800" dirty="0"/>
          </a:p>
          <a:p>
            <a:r>
              <a:rPr lang="es-ES" sz="2800" dirty="0"/>
              <a:t>Determinar </a:t>
            </a:r>
            <a:r>
              <a:rPr lang="es-ES" sz="2800" dirty="0" err="1"/>
              <a:t>l’energia</a:t>
            </a:r>
            <a:r>
              <a:rPr lang="es-ES" sz="2800" dirty="0"/>
              <a:t> </a:t>
            </a:r>
            <a:r>
              <a:rPr lang="es-ES" sz="2800" dirty="0" err="1"/>
              <a:t>d’ionització</a:t>
            </a:r>
            <a:r>
              <a:rPr lang="es-ES" sz="2800" dirty="0"/>
              <a:t> de </a:t>
            </a:r>
            <a:r>
              <a:rPr lang="es-ES" sz="2800" dirty="0" err="1"/>
              <a:t>l’hidrogen</a:t>
            </a:r>
            <a:endParaRPr lang="es-ES" sz="2800" dirty="0"/>
          </a:p>
          <a:p>
            <a:pPr marL="0" indent="0">
              <a:buNone/>
            </a:pP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A9EC6C18-0E60-D364-700B-739BD52CE2BF}"/>
                  </a:ext>
                </a:extLst>
              </p:cNvPr>
              <p:cNvSpPr txBox="1"/>
              <p:nvPr/>
            </p:nvSpPr>
            <p:spPr>
              <a:xfrm>
                <a:off x="2886975" y="3329921"/>
                <a:ext cx="3492110" cy="11115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𝐶𝑡𝑡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.·</m:t>
                      </m:r>
                      <m:f>
                        <m:f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</m:oMath>
                  </m:oMathPara>
                </a14:m>
                <a:endParaRPr lang="es-ES" sz="3600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A9EC6C18-0E60-D364-700B-739BD52CE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975" y="3329921"/>
                <a:ext cx="3492110" cy="11115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43691ED-CD01-6727-C944-612D5CB59FB1}"/>
                  </a:ext>
                </a:extLst>
              </p:cNvPr>
              <p:cNvSpPr txBox="1"/>
              <p:nvPr/>
            </p:nvSpPr>
            <p:spPr>
              <a:xfrm>
                <a:off x="2886975" y="5219985"/>
                <a:ext cx="2263761" cy="11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𝐶𝑡𝑡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. = </m:t>
                      </m:r>
                      <m:f>
                        <m:f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sSub>
                            <m:sSub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sz="360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43691ED-CD01-6727-C944-612D5CB59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975" y="5219985"/>
                <a:ext cx="2263761" cy="11424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117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8C959-B9E0-038E-82C4-B68DFDD34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-146179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s-ES" sz="4800" dirty="0"/>
              <a:t>METEDOLOGIA</a:t>
            </a:r>
          </a:p>
        </p:txBody>
      </p:sp>
      <p:pic>
        <p:nvPicPr>
          <p:cNvPr id="4" name="Imagen 3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CC7AB9E4-2534-725F-D991-98B5F692E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18" y="1432251"/>
            <a:ext cx="10307563" cy="5153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DFFAA03-FFAA-67C8-4220-E28799AC237B}"/>
                  </a:ext>
                </a:extLst>
              </p:cNvPr>
              <p:cNvSpPr txBox="1"/>
              <p:nvPr/>
            </p:nvSpPr>
            <p:spPr>
              <a:xfrm>
                <a:off x="3362109" y="5537719"/>
                <a:ext cx="336406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·</m:t>
                    </m:r>
                    <m:r>
                      <m:rPr>
                        <m:sty m:val="p"/>
                      </m:rPr>
                      <a:rPr lang="es-E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s-E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s-ES" sz="3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s-E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ES" sz="3600" dirty="0">
                    <a:solidFill>
                      <a:schemeClr val="bg1"/>
                    </a:solidFill>
                  </a:rPr>
                  <a:t>) = m</a:t>
                </a:r>
                <a:r>
                  <a:rPr lang="el-GR" sz="3600" dirty="0">
                    <a:solidFill>
                      <a:schemeClr val="bg1"/>
                    </a:solidFill>
                  </a:rPr>
                  <a:t>λ</a:t>
                </a:r>
                <a:endParaRPr lang="es-E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DFFAA03-FFAA-67C8-4220-E28799AC2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09" y="5537719"/>
                <a:ext cx="3364062" cy="553998"/>
              </a:xfrm>
              <a:prstGeom prst="rect">
                <a:avLst/>
              </a:prstGeom>
              <a:blipFill>
                <a:blip r:embed="rId3"/>
                <a:stretch>
                  <a:fillRect t="-25275" r="-7078" b="-49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60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BD45446-642C-4C6E-8D3D-500E4CC9C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2" t="7160" b="11358"/>
          <a:stretch/>
        </p:blipFill>
        <p:spPr>
          <a:xfrm>
            <a:off x="-1" y="0"/>
            <a:ext cx="4699001" cy="558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A041996-9227-4353-9334-FC5B9EF698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88" t="11129" r="32982" b="49422"/>
          <a:stretch/>
        </p:blipFill>
        <p:spPr>
          <a:xfrm>
            <a:off x="3835400" y="0"/>
            <a:ext cx="4178300" cy="558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29C5433-D44D-4DCF-9F15-338ADC921A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15" t="14319" r="1674" b="4200"/>
          <a:stretch/>
        </p:blipFill>
        <p:spPr>
          <a:xfrm>
            <a:off x="8013700" y="0"/>
            <a:ext cx="4178300" cy="558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F8C1931-9EE4-4E20-82FD-5B2BDA47DDEC}"/>
              </a:ext>
            </a:extLst>
          </p:cNvPr>
          <p:cNvSpPr txBox="1"/>
          <p:nvPr/>
        </p:nvSpPr>
        <p:spPr>
          <a:xfrm>
            <a:off x="-107950" y="5841999"/>
            <a:ext cx="5835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Làmpada</a:t>
            </a:r>
            <a:r>
              <a:rPr lang="en-US" sz="3600" dirty="0"/>
              <a:t> </a:t>
            </a:r>
            <a:r>
              <a:rPr lang="en-US" sz="3600" dirty="0" err="1"/>
              <a:t>d’hidrogen</a:t>
            </a:r>
            <a:endParaRPr lang="en-US" sz="36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46F5024-C28B-4FFB-B994-2EE4475D6DD8}"/>
              </a:ext>
            </a:extLst>
          </p:cNvPr>
          <p:cNvSpPr txBox="1"/>
          <p:nvPr/>
        </p:nvSpPr>
        <p:spPr>
          <a:xfrm>
            <a:off x="6858000" y="5841999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Xarxa</a:t>
            </a:r>
            <a:r>
              <a:rPr lang="en-US" sz="3600" dirty="0"/>
              <a:t> de </a:t>
            </a:r>
            <a:r>
              <a:rPr lang="en-US" sz="3600" dirty="0" err="1"/>
              <a:t>difracció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65095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5466E4E-BB72-4BF6-959C-53673B5B0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8" r="17038" b="31111"/>
          <a:stretch/>
        </p:blipFill>
        <p:spPr>
          <a:xfrm>
            <a:off x="7995492" y="0"/>
            <a:ext cx="4319103" cy="516128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D246548-B543-4634-A73A-8AA2854DEE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36" t="-149" b="29926"/>
          <a:stretch/>
        </p:blipFill>
        <p:spPr>
          <a:xfrm>
            <a:off x="4123990" y="0"/>
            <a:ext cx="4237095" cy="516128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C32A0C7-4C6B-4680-8301-9344976C92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33" t="11150" r="1874" b="19959"/>
          <a:stretch/>
        </p:blipFill>
        <p:spPr>
          <a:xfrm>
            <a:off x="1" y="0"/>
            <a:ext cx="4123989" cy="516128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BDFBDAE-660D-4FD0-95BD-DC39CAE6795F}"/>
              </a:ext>
            </a:extLst>
          </p:cNvPr>
          <p:cNvSpPr txBox="1"/>
          <p:nvPr/>
        </p:nvSpPr>
        <p:spPr>
          <a:xfrm>
            <a:off x="3178175" y="5628639"/>
            <a:ext cx="5835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Espectrogoniòmetre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49939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037CAC-7D4F-704F-37C4-CC212CADC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9905998" cy="1119609"/>
          </a:xfrm>
          <a:noFill/>
        </p:spPr>
        <p:txBody>
          <a:bodyPr>
            <a:norm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  <a:effectLst/>
              </a:rPr>
              <a:t>DADES EXPERIMENTALS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9FCB01-7662-45A7-9D0F-A88D4C575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10" y="1119610"/>
            <a:ext cx="10667579" cy="548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24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90CC8316-5C39-F192-A408-1E1155EC9762}"/>
                  </a:ext>
                </a:extLst>
              </p:cNvPr>
              <p:cNvSpPr txBox="1"/>
              <p:nvPr/>
            </p:nvSpPr>
            <p:spPr>
              <a:xfrm>
                <a:off x="6735098" y="609600"/>
                <a:ext cx="4798142" cy="364285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 algn="ctr">
                  <a:spcBef>
                    <a:spcPct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cap="all">
                              <a:ln w="3175" cmpd="sng">
                                <a:noFill/>
                              </a:ln>
                              <a:gradFill flip="none" rotWithShape="1">
                                <a:gsLst>
                                  <a:gs pos="0">
                                    <a:schemeClr val="tx1"/>
                                  </a:gs>
                                  <a:gs pos="100000">
                                    <a:schemeClr val="tx1">
                                      <a:lumMod val="65000"/>
                                    </a:schemeClr>
                                  </a:gs>
                                </a:gsLst>
                                <a:lin ang="5580000" scaled="0"/>
                                <a:tileRect/>
                              </a:gradFill>
                              <a:effectLst>
                                <a:glow rad="38100">
                                  <a:schemeClr val="bg1">
                                    <a:lumMod val="65000"/>
                                    <a:lumOff val="35000"/>
                                    <a:alpha val="50000"/>
                                  </a:schemeClr>
                                </a:glow>
                                <a:outerShdw blurRad="28575" dist="31750" dir="13200000" algn="tl" rotWithShape="0">
                                  <a:srgbClr val="000000">
                                    <a:alpha val="25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4800" i="1" cap="all">
                              <a:ln w="3175" cmpd="sng">
                                <a:noFill/>
                              </a:ln>
                              <a:gradFill flip="none" rotWithShape="1">
                                <a:gsLst>
                                  <a:gs pos="0">
                                    <a:schemeClr val="tx1"/>
                                  </a:gs>
                                  <a:gs pos="100000">
                                    <a:schemeClr val="tx1">
                                      <a:lumMod val="65000"/>
                                    </a:schemeClr>
                                  </a:gs>
                                </a:gsLst>
                                <a:lin ang="5580000" scaled="0"/>
                                <a:tileRect/>
                              </a:gradFill>
                              <a:effectLst>
                                <a:glow rad="38100">
                                  <a:schemeClr val="bg1">
                                    <a:lumMod val="65000"/>
                                    <a:lumOff val="35000"/>
                                    <a:alpha val="50000"/>
                                  </a:schemeClr>
                                </a:glow>
                                <a:outerShdw blurRad="28575" dist="31750" dir="13200000" algn="tl" rotWithShape="0">
                                  <a:srgbClr val="000000">
                                    <a:alpha val="25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𝜆</m:t>
                          </m:r>
                        </m:e>
                        <m:sub>
                          <m:r>
                            <a:rPr lang="en-US" sz="4800" b="0" i="1" cap="all">
                              <a:ln w="3175" cmpd="sng">
                                <a:noFill/>
                              </a:ln>
                              <a:gradFill flip="none" rotWithShape="1">
                                <a:gsLst>
                                  <a:gs pos="0">
                                    <a:schemeClr val="tx1"/>
                                  </a:gs>
                                  <a:gs pos="100000">
                                    <a:schemeClr val="tx1">
                                      <a:lumMod val="65000"/>
                                    </a:schemeClr>
                                  </a:gs>
                                </a:gsLst>
                                <a:lin ang="5580000" scaled="0"/>
                                <a:tileRect/>
                              </a:gradFill>
                              <a:effectLst>
                                <a:glow rad="38100">
                                  <a:schemeClr val="bg1">
                                    <a:lumMod val="65000"/>
                                    <a:lumOff val="35000"/>
                                    <a:alpha val="50000"/>
                                  </a:schemeClr>
                                </a:glow>
                                <a:outerShdw blurRad="28575" dist="31750" dir="13200000" algn="tl" rotWithShape="0">
                                  <a:srgbClr val="000000">
                                    <a:alpha val="25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𝑛</m:t>
                          </m:r>
                        </m:sub>
                      </m:sSub>
                      <m:r>
                        <a:rPr lang="en-US" sz="4800" b="0" i="1" cap="all">
                          <a:ln w="3175" cmpd="sng">
                            <a:noFill/>
                          </a:ln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6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65000"/>
                                <a:lumOff val="35000"/>
                                <a:alpha val="50000"/>
                              </a:schemeClr>
                            </a:glow>
                            <a:outerShdw blurRad="28575" dist="31750" dir="13200000" algn="tl" rotWithShape="0">
                              <a:srgbClr val="000000">
                                <a:alpha val="25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</m:t>
                      </m:r>
                      <m:r>
                        <a:rPr lang="en-US" sz="4800" b="0" i="1" cap="all">
                          <a:ln w="3175" cmpd="sng">
                            <a:noFill/>
                          </a:ln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6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65000"/>
                                <a:lumOff val="35000"/>
                                <a:alpha val="50000"/>
                              </a:schemeClr>
                            </a:glow>
                            <a:outerShdw blurRad="28575" dist="31750" dir="13200000" algn="tl" rotWithShape="0">
                              <a:srgbClr val="000000">
                                <a:alpha val="25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𝐶𝑡𝑡</m:t>
                      </m:r>
                      <m:r>
                        <a:rPr lang="en-US" sz="4800" b="0" i="1" cap="all">
                          <a:ln w="3175" cmpd="sng">
                            <a:noFill/>
                          </a:ln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6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65000"/>
                                <a:lumOff val="35000"/>
                                <a:alpha val="50000"/>
                              </a:schemeClr>
                            </a:glow>
                            <a:outerShdw blurRad="28575" dist="31750" dir="13200000" algn="tl" rotWithShape="0">
                              <a:srgbClr val="000000">
                                <a:alpha val="25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.·</m:t>
                      </m:r>
                      <m:f>
                        <m:fPr>
                          <m:ctrlPr>
                            <a:rPr lang="en-US" sz="4800" b="0" i="1" cap="all">
                              <a:ln w="3175" cmpd="sng">
                                <a:noFill/>
                              </a:ln>
                              <a:gradFill flip="none" rotWithShape="1">
                                <a:gsLst>
                                  <a:gs pos="0">
                                    <a:schemeClr val="tx1"/>
                                  </a:gs>
                                  <a:gs pos="100000">
                                    <a:schemeClr val="tx1">
                                      <a:lumMod val="65000"/>
                                    </a:schemeClr>
                                  </a:gs>
                                </a:gsLst>
                                <a:lin ang="5580000" scaled="0"/>
                                <a:tileRect/>
                              </a:gradFill>
                              <a:effectLst>
                                <a:glow rad="38100">
                                  <a:schemeClr val="bg1">
                                    <a:lumMod val="65000"/>
                                    <a:lumOff val="35000"/>
                                    <a:alpha val="50000"/>
                                  </a:schemeClr>
                                </a:glow>
                                <a:outerShdw blurRad="28575" dist="31750" dir="13200000" algn="tl" rotWithShape="0">
                                  <a:srgbClr val="000000">
                                    <a:alpha val="25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800" b="0" i="1" cap="all">
                                  <a:ln w="3175" cmpd="sng">
                                    <a:noFill/>
                                  </a:ln>
                                  <a:gradFill flip="none" rotWithShape="1">
                                    <a:gsLst>
                                      <a:gs pos="0">
                                        <a:schemeClr val="tx1"/>
                                      </a:gs>
                                      <a:gs pos="100000">
                                        <a:schemeClr val="tx1">
                                          <a:lumMod val="65000"/>
                                        </a:schemeClr>
                                      </a:gs>
                                    </a:gsLst>
                                    <a:lin ang="5580000" scaled="0"/>
                                    <a:tileRect/>
                                  </a:gradFill>
                                  <a:effectLst>
                                    <a:glow rad="38100">
                                      <a:schemeClr val="bg1">
                                        <a:lumMod val="65000"/>
                                        <a:lumOff val="35000"/>
                                        <a:alpha val="50000"/>
                                      </a:schemeClr>
                                    </a:glow>
                                    <a:outerShdw blurRad="28575" dist="31750" dir="13200000" algn="tl" rotWithShape="0">
                                      <a:srgbClr val="000000">
                                        <a:alpha val="25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sSupPr>
                            <m:e>
                              <m:r>
                                <a:rPr lang="en-US" sz="4800" b="0" i="1" cap="all">
                                  <a:ln w="3175" cmpd="sng">
                                    <a:noFill/>
                                  </a:ln>
                                  <a:gradFill flip="none" rotWithShape="1">
                                    <a:gsLst>
                                      <a:gs pos="0">
                                        <a:schemeClr val="tx1"/>
                                      </a:gs>
                                      <a:gs pos="100000">
                                        <a:schemeClr val="tx1">
                                          <a:lumMod val="65000"/>
                                        </a:schemeClr>
                                      </a:gs>
                                    </a:gsLst>
                                    <a:lin ang="5580000" scaled="0"/>
                                    <a:tileRect/>
                                  </a:gradFill>
                                  <a:effectLst>
                                    <a:glow rad="38100">
                                      <a:schemeClr val="bg1">
                                        <a:lumMod val="65000"/>
                                        <a:lumOff val="35000"/>
                                        <a:alpha val="50000"/>
                                      </a:schemeClr>
                                    </a:glow>
                                    <a:outerShdw blurRad="28575" dist="31750" dir="13200000" algn="tl" rotWithShape="0">
                                      <a:srgbClr val="000000">
                                        <a:alpha val="25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4800" b="0" i="1" cap="all">
                                  <a:ln w="3175" cmpd="sng">
                                    <a:noFill/>
                                  </a:ln>
                                  <a:gradFill flip="none" rotWithShape="1">
                                    <a:gsLst>
                                      <a:gs pos="0">
                                        <a:schemeClr val="tx1"/>
                                      </a:gs>
                                      <a:gs pos="100000">
                                        <a:schemeClr val="tx1">
                                          <a:lumMod val="65000"/>
                                        </a:schemeClr>
                                      </a:gs>
                                    </a:gsLst>
                                    <a:lin ang="5580000" scaled="0"/>
                                    <a:tileRect/>
                                  </a:gradFill>
                                  <a:effectLst>
                                    <a:glow rad="38100">
                                      <a:schemeClr val="bg1">
                                        <a:lumMod val="65000"/>
                                        <a:lumOff val="35000"/>
                                        <a:alpha val="50000"/>
                                      </a:schemeClr>
                                    </a:glow>
                                    <a:outerShdw blurRad="28575" dist="31750" dir="13200000" algn="tl" rotWithShape="0">
                                      <a:srgbClr val="000000">
                                        <a:alpha val="25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4800" b="0" i="1" cap="all">
                                  <a:ln w="3175" cmpd="sng">
                                    <a:noFill/>
                                  </a:ln>
                                  <a:gradFill flip="none" rotWithShape="1">
                                    <a:gsLst>
                                      <a:gs pos="0">
                                        <a:schemeClr val="tx1"/>
                                      </a:gs>
                                      <a:gs pos="100000">
                                        <a:schemeClr val="tx1">
                                          <a:lumMod val="65000"/>
                                        </a:schemeClr>
                                      </a:gs>
                                    </a:gsLst>
                                    <a:lin ang="5580000" scaled="0"/>
                                    <a:tileRect/>
                                  </a:gradFill>
                                  <a:effectLst>
                                    <a:glow rad="38100">
                                      <a:schemeClr val="bg1">
                                        <a:lumMod val="65000"/>
                                        <a:lumOff val="35000"/>
                                        <a:alpha val="50000"/>
                                      </a:schemeClr>
                                    </a:glow>
                                    <a:outerShdw blurRad="28575" dist="31750" dir="13200000" algn="tl" rotWithShape="0">
                                      <a:srgbClr val="000000">
                                        <a:alpha val="25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sSupPr>
                            <m:e>
                              <m:r>
                                <a:rPr lang="en-US" sz="4800" b="0" i="1" cap="all">
                                  <a:ln w="3175" cmpd="sng">
                                    <a:noFill/>
                                  </a:ln>
                                  <a:gradFill flip="none" rotWithShape="1">
                                    <a:gsLst>
                                      <a:gs pos="0">
                                        <a:schemeClr val="tx1"/>
                                      </a:gs>
                                      <a:gs pos="100000">
                                        <a:schemeClr val="tx1">
                                          <a:lumMod val="65000"/>
                                        </a:schemeClr>
                                      </a:gs>
                                    </a:gsLst>
                                    <a:lin ang="5580000" scaled="0"/>
                                    <a:tileRect/>
                                  </a:gradFill>
                                  <a:effectLst>
                                    <a:glow rad="38100">
                                      <a:schemeClr val="bg1">
                                        <a:lumMod val="65000"/>
                                        <a:lumOff val="35000"/>
                                        <a:alpha val="50000"/>
                                      </a:schemeClr>
                                    </a:glow>
                                    <a:outerShdw blurRad="28575" dist="31750" dir="13200000" algn="tl" rotWithShape="0">
                                      <a:srgbClr val="000000">
                                        <a:alpha val="25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4800" b="0" i="1" cap="all">
                                  <a:ln w="3175" cmpd="sng">
                                    <a:noFill/>
                                  </a:ln>
                                  <a:gradFill flip="none" rotWithShape="1">
                                    <a:gsLst>
                                      <a:gs pos="0">
                                        <a:schemeClr val="tx1"/>
                                      </a:gs>
                                      <a:gs pos="100000">
                                        <a:schemeClr val="tx1">
                                          <a:lumMod val="65000"/>
                                        </a:schemeClr>
                                      </a:gs>
                                    </a:gsLst>
                                    <a:lin ang="5580000" scaled="0"/>
                                    <a:tileRect/>
                                  </a:gradFill>
                                  <a:effectLst>
                                    <a:glow rad="38100">
                                      <a:schemeClr val="bg1">
                                        <a:lumMod val="65000"/>
                                        <a:lumOff val="35000"/>
                                        <a:alpha val="50000"/>
                                      </a:schemeClr>
                                    </a:glow>
                                    <a:outerShdw blurRad="28575" dist="31750" dir="13200000" algn="tl" rotWithShape="0">
                                      <a:srgbClr val="000000">
                                        <a:alpha val="25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800" b="0" i="1" cap="all">
                              <a:ln w="3175" cmpd="sng">
                                <a:noFill/>
                              </a:ln>
                              <a:gradFill flip="none" rotWithShape="1">
                                <a:gsLst>
                                  <a:gs pos="0">
                                    <a:schemeClr val="tx1"/>
                                  </a:gs>
                                  <a:gs pos="100000">
                                    <a:schemeClr val="tx1">
                                      <a:lumMod val="65000"/>
                                    </a:schemeClr>
                                  </a:gs>
                                </a:gsLst>
                                <a:lin ang="5580000" scaled="0"/>
                                <a:tileRect/>
                              </a:gradFill>
                              <a:effectLst>
                                <a:glow rad="38100">
                                  <a:schemeClr val="bg1">
                                    <a:lumMod val="65000"/>
                                    <a:lumOff val="35000"/>
                                    <a:alpha val="50000"/>
                                  </a:schemeClr>
                                </a:glow>
                                <a:outerShdw blurRad="28575" dist="31750" dir="13200000" algn="tl" rotWithShape="0">
                                  <a:srgbClr val="000000">
                                    <a:alpha val="25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−4</m:t>
                          </m:r>
                        </m:den>
                      </m:f>
                    </m:oMath>
                  </m:oMathPara>
                </a14:m>
                <a:endParaRPr lang="en-US" sz="4800" cap="all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50000"/>
                      </a:schemeClr>
                    </a:glow>
                    <a:outerShdw blurRad="28575" dist="31750" dir="1320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90CC8316-5C39-F192-A408-1E1155EC9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098" y="609600"/>
                <a:ext cx="4798142" cy="3642851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10AE32-F76A-8BB1-3E4A-110F582BA8C9}"/>
              </a:ext>
            </a:extLst>
          </p:cNvPr>
          <p:cNvSpPr txBox="1">
            <a:spLocks/>
          </p:cNvSpPr>
          <p:nvPr/>
        </p:nvSpPr>
        <p:spPr>
          <a:xfrm>
            <a:off x="6735098" y="4365523"/>
            <a:ext cx="4798140" cy="17930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MÈTODE D'OBTENCIÓ DE LA CONSTANT DE BALMER</a:t>
            </a:r>
            <a:endParaRPr lang="es-ES" dirty="0"/>
          </a:p>
        </p:txBody>
      </p:sp>
      <p:pic>
        <p:nvPicPr>
          <p:cNvPr id="4" name="Imagen 3" descr="Gráfico, Gráfico de líneas&#10;&#10;El contenido generado por inteligencia artificial puede ser incorrecto.">
            <a:extLst>
              <a:ext uri="{FF2B5EF4-FFF2-40B4-BE49-F238E27FC236}">
                <a16:creationId xmlns:a16="http://schemas.microsoft.com/office/drawing/2014/main" id="{3F625F2F-B4EC-2118-0F88-FD24A334E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1384160"/>
            <a:ext cx="5462001" cy="409650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57607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8D040-FD65-372F-A32E-1814FF46D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Gràfics</a:t>
            </a:r>
            <a:r>
              <a:rPr lang="en-US" sz="48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300 </a:t>
            </a:r>
            <a:r>
              <a:rPr lang="en-US" sz="4800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</a:t>
            </a:r>
            <a:r>
              <a:rPr lang="en-US" sz="48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600 </a:t>
            </a:r>
            <a:endParaRPr lang="en-US" sz="4800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Gráfico, Gráfico de líneas&#10;&#10;El contenido generado por inteligencia artificial puede ser incorrecto.">
            <a:extLst>
              <a:ext uri="{FF2B5EF4-FFF2-40B4-BE49-F238E27FC236}">
                <a16:creationId xmlns:a16="http://schemas.microsoft.com/office/drawing/2014/main" id="{C8A297C2-0D53-2ADD-9052-397550333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20" y="640079"/>
            <a:ext cx="4207724" cy="3155793"/>
          </a:xfrm>
          <a:prstGeom prst="rect">
            <a:avLst/>
          </a:prstGeom>
        </p:spPr>
      </p:pic>
      <p:pic>
        <p:nvPicPr>
          <p:cNvPr id="5" name="Imagen 4" descr="Gráfico, Gráfico de líneas&#10;&#10;El contenido generado por inteligencia artificial puede ser incorrecto.">
            <a:extLst>
              <a:ext uri="{FF2B5EF4-FFF2-40B4-BE49-F238E27FC236}">
                <a16:creationId xmlns:a16="http://schemas.microsoft.com/office/drawing/2014/main" id="{E5BE089C-6B5E-15F2-AC0C-5F4BBAC2F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709" y="640080"/>
            <a:ext cx="4198819" cy="314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342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TM03457485[[fn=Malla]]</Template>
  <TotalTime>528</TotalTime>
  <Words>206</Words>
  <Application>Microsoft Office PowerPoint</Application>
  <PresentationFormat>Panorámica</PresentationFormat>
  <Paragraphs>42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Cambria Math</vt:lpstr>
      <vt:lpstr>Century Gothic</vt:lpstr>
      <vt:lpstr>Malla</vt:lpstr>
      <vt:lpstr>SÈrie de Balmer de l’hidrogen atÒmic </vt:lpstr>
      <vt:lpstr>ESPECTRE ATÒMIC D’EMISIÓ</vt:lpstr>
      <vt:lpstr>ObJECTIUS</vt:lpstr>
      <vt:lpstr>METEDOLOGIA</vt:lpstr>
      <vt:lpstr>Presentación de PowerPoint</vt:lpstr>
      <vt:lpstr>Presentación de PowerPoint</vt:lpstr>
      <vt:lpstr>DADES EXPERIMENTALS</vt:lpstr>
      <vt:lpstr>Presentación de PowerPoint</vt:lpstr>
      <vt:lpstr>Gràfics 300 i 600 </vt:lpstr>
      <vt:lpstr>Constants de Balmer</vt:lpstr>
      <vt:lpstr>Font d’error: paS de la xarxa de difracciÓ</vt:lpstr>
      <vt:lpstr>RESULTAT CORREGIT</vt:lpstr>
      <vt:lpstr>Font d’error: 2n ordre</vt:lpstr>
      <vt:lpstr>ComparaciÓ 1r vs 2n ordre</vt:lpstr>
      <vt:lpstr>EnergIa d’ionitzaciÓ</vt:lpstr>
      <vt:lpstr>CONCLUSIONS</vt:lpstr>
      <vt:lpstr>PREGUNTA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SÈrie de Balmer de l’hidrogen atÒmic</dc:title>
  <dc:creator>ROGER ROVIRA DEDEU</dc:creator>
  <cp:lastModifiedBy>ALBERT MONTANÉ I MUÑOZ</cp:lastModifiedBy>
  <cp:revision>80</cp:revision>
  <dcterms:created xsi:type="dcterms:W3CDTF">2025-04-06T13:55:00Z</dcterms:created>
  <dcterms:modified xsi:type="dcterms:W3CDTF">2025-04-08T00:27:39Z</dcterms:modified>
</cp:coreProperties>
</file>